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61" r:id="rId12"/>
    <p:sldId id="270" r:id="rId13"/>
    <p:sldId id="267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53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5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62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60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7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5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5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2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75548-98F2-4FBD-930F-52F754AE1729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19/8392592" TargetMode="External"/><Relationship Id="rId2" Type="http://schemas.openxmlformats.org/officeDocument/2006/relationships/hyperlink" Target="https://doi.org/10.1038/s41598-020-79148-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64B2298-EB04-4A11-9486-A45357987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Recent Advances in Deep Learning in GIS – Spatiotemporal data mining and forecasting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6E70AD3-6B62-45B6-9A15-B8712302F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A Thesis proposal &amp; literature survey by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Supasin </a:t>
            </a:r>
            <a:r>
              <a:rPr lang="en-US" b="1" dirty="0" err="1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Wuthikulphakdi</a:t>
            </a:r>
            <a:endParaRPr lang="en-US" dirty="0">
              <a:solidFill>
                <a:srgbClr val="FFFFFF">
                  <a:alpha val="70000"/>
                </a:srgb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ID# 608785068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</a:t>
            </a:r>
            <a:r>
              <a:rPr lang="en-US" b="1" dirty="0" err="1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Tamkang</a:t>
            </a: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University</a:t>
            </a:r>
            <a:endParaRPr lang="en-US" dirty="0">
              <a:solidFill>
                <a:srgbClr val="FFFFFF">
                  <a:alpha val="70000"/>
                </a:srgb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algn="l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1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3460" y="2231563"/>
            <a:ext cx="4683800" cy="4483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de Medrano et al [8] designed a CRANN deep neural framework for ST-traffic prediction</a:t>
            </a:r>
          </a:p>
          <a:p>
            <a:r>
              <a:rPr lang="en-US" altLang="zh-TW" dirty="0" err="1" smtClean="0"/>
              <a:t>Convo</a:t>
            </a:r>
            <a:r>
              <a:rPr lang="en-US" altLang="zh-TW" dirty="0" smtClean="0"/>
              <a:t>-Recurrent </a:t>
            </a:r>
            <a:r>
              <a:rPr lang="en-US" altLang="zh-TW" dirty="0"/>
              <a:t>Attentional Neural </a:t>
            </a:r>
            <a:r>
              <a:rPr lang="en-US" altLang="zh-TW" dirty="0" smtClean="0"/>
              <a:t>Network</a:t>
            </a:r>
          </a:p>
          <a:p>
            <a:r>
              <a:rPr lang="en-US" altLang="zh-TW" dirty="0" smtClean="0"/>
              <a:t>Pros</a:t>
            </a:r>
          </a:p>
          <a:p>
            <a:pPr lvl="1"/>
            <a:r>
              <a:rPr lang="en-US" altLang="zh-TW" dirty="0" smtClean="0"/>
              <a:t>Highly adaptable in several ST conditions</a:t>
            </a:r>
          </a:p>
          <a:p>
            <a:pPr lvl="1"/>
            <a:r>
              <a:rPr lang="en-US" altLang="zh-TW" dirty="0" smtClean="0"/>
              <a:t>Easy to understand and interpret</a:t>
            </a:r>
          </a:p>
          <a:p>
            <a:pPr lvl="1"/>
            <a:r>
              <a:rPr lang="en-US" altLang="zh-TW" dirty="0" smtClean="0"/>
              <a:t>stable </a:t>
            </a:r>
            <a:r>
              <a:rPr lang="en-US" altLang="zh-TW" dirty="0"/>
              <a:t>and better </a:t>
            </a:r>
            <a:r>
              <a:rPr lang="en-US" altLang="zh-TW" dirty="0" smtClean="0"/>
              <a:t>than </a:t>
            </a:r>
            <a:r>
              <a:rPr lang="en-US" altLang="zh-TW" dirty="0"/>
              <a:t>state-of-the-art alternatives</a:t>
            </a:r>
            <a:endParaRPr lang="en-US" altLang="zh-TW" dirty="0" smtClean="0"/>
          </a:p>
          <a:p>
            <a:r>
              <a:rPr lang="en-US" altLang="zh-TW" dirty="0" smtClean="0"/>
              <a:t>Based on an attention based NN</a:t>
            </a:r>
          </a:p>
          <a:p>
            <a:pPr lvl="1"/>
            <a:r>
              <a:rPr lang="en-US" altLang="zh-TW" dirty="0" smtClean="0"/>
              <a:t>Several modules are combined</a:t>
            </a:r>
          </a:p>
          <a:p>
            <a:pPr lvl="2"/>
            <a:r>
              <a:rPr lang="en-US" altLang="zh-TW" dirty="0" smtClean="0"/>
              <a:t>To capture key ST time series components</a:t>
            </a:r>
          </a:p>
          <a:p>
            <a:pPr lvl="1"/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817" t="13101" r="2200" b="50177"/>
          <a:stretch/>
        </p:blipFill>
        <p:spPr>
          <a:xfrm>
            <a:off x="1" y="-8101"/>
            <a:ext cx="5131254" cy="17892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2995" t="17823" r="7515" b="43810"/>
          <a:stretch/>
        </p:blipFill>
        <p:spPr>
          <a:xfrm>
            <a:off x="4837261" y="3812425"/>
            <a:ext cx="7354740" cy="3045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2897" t="16109" r="42758" b="42956"/>
          <a:stretch/>
        </p:blipFill>
        <p:spPr>
          <a:xfrm>
            <a:off x="8686872" y="-16204"/>
            <a:ext cx="3505128" cy="31331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26288" t="17909" r="8543" b="8683"/>
          <a:stretch/>
        </p:blipFill>
        <p:spPr>
          <a:xfrm>
            <a:off x="5131255" y="63501"/>
            <a:ext cx="3532871" cy="29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E2AD56-AB0C-426A-ACC8-6A133341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127A621-F793-4E18-92E9-071B352B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From each referred/surveyed paper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we will run the </a:t>
            </a:r>
            <a:r>
              <a:rPr lang="en-US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Python 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code written for each model and dataset.</a:t>
            </a: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Then, we will run the models in the reference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</a:t>
            </a:r>
            <a:r>
              <a:rPr lang="en-US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ith </a:t>
            </a: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their own datasets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And 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compare </a:t>
            </a:r>
            <a:r>
              <a:rPr lang="en-US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their performance 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in the form </a:t>
            </a:r>
            <a:r>
              <a:rPr lang="en-US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of </a:t>
            </a:r>
            <a:r>
              <a:rPr lang="en-US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MSE &amp; 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RMSE metrics</a:t>
            </a:r>
          </a:p>
          <a:p>
            <a:pPr marL="800100" lvl="2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less of them for each model, the better it performs in the term of learning and forecasting.</a:t>
            </a:r>
          </a:p>
          <a:p>
            <a:pPr marL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Finally, we will conclude which model does the best learning/forecast.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Deep Learning models and ANNs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are written in Python with </a:t>
            </a:r>
            <a:r>
              <a:rPr lang="en-US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Pytorch &amp; </a:t>
            </a:r>
            <a:r>
              <a:rPr lang="en-US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TensorFlow</a:t>
            </a:r>
            <a:r>
              <a:rPr lang="en-US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as our preferred </a:t>
            </a:r>
            <a:r>
              <a:rPr lang="en-US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modules.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7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721707"/>
              </p:ext>
            </p:extLst>
          </p:nvPr>
        </p:nvGraphicFramePr>
        <p:xfrm>
          <a:off x="219075" y="1930397"/>
          <a:ext cx="9410701" cy="3586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9037">
                  <a:extLst>
                    <a:ext uri="{9D8B030D-6E8A-4147-A177-3AD203B41FA5}">
                      <a16:colId xmlns:a16="http://schemas.microsoft.com/office/drawing/2014/main" val="1804695676"/>
                    </a:ext>
                  </a:extLst>
                </a:gridCol>
                <a:gridCol w="2021736">
                  <a:extLst>
                    <a:ext uri="{9D8B030D-6E8A-4147-A177-3AD203B41FA5}">
                      <a16:colId xmlns:a16="http://schemas.microsoft.com/office/drawing/2014/main" val="2824476318"/>
                    </a:ext>
                  </a:extLst>
                </a:gridCol>
                <a:gridCol w="2694252">
                  <a:extLst>
                    <a:ext uri="{9D8B030D-6E8A-4147-A177-3AD203B41FA5}">
                      <a16:colId xmlns:a16="http://schemas.microsoft.com/office/drawing/2014/main" val="2444911165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7333632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53102148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137910549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950288184"/>
                    </a:ext>
                  </a:extLst>
                </a:gridCol>
                <a:gridCol w="146034">
                  <a:extLst>
                    <a:ext uri="{9D8B030D-6E8A-4147-A177-3AD203B41FA5}">
                      <a16:colId xmlns:a16="http://schemas.microsoft.com/office/drawing/2014/main" val="2712830665"/>
                    </a:ext>
                  </a:extLst>
                </a:gridCol>
                <a:gridCol w="406416">
                  <a:extLst>
                    <a:ext uri="{9D8B030D-6E8A-4147-A177-3AD203B41FA5}">
                      <a16:colId xmlns:a16="http://schemas.microsoft.com/office/drawing/2014/main" val="1018410088"/>
                    </a:ext>
                  </a:extLst>
                </a:gridCol>
                <a:gridCol w="127461">
                  <a:extLst>
                    <a:ext uri="{9D8B030D-6E8A-4147-A177-3AD203B41FA5}">
                      <a16:colId xmlns:a16="http://schemas.microsoft.com/office/drawing/2014/main" val="77742728"/>
                    </a:ext>
                  </a:extLst>
                </a:gridCol>
                <a:gridCol w="472615">
                  <a:extLst>
                    <a:ext uri="{9D8B030D-6E8A-4147-A177-3AD203B41FA5}">
                      <a16:colId xmlns:a16="http://schemas.microsoft.com/office/drawing/2014/main" val="2593564309"/>
                    </a:ext>
                  </a:extLst>
                </a:gridCol>
              </a:tblGrid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Architecture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Architecture 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Data input 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Optimiser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learning rate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Epochs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MSE (either)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RMSE(train)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RMSE(test)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1760873958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Taxi-Simple-LSTM-pytorch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Simple-LSTM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temporal time series of daily hails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75534780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8691.075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N/A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2910534840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Uber-Simple-LSTM-pytorch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Simple-LSTM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temporal time series of daily hails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0.032574967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0.180485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N/A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2016993065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Taxi-Simple-LSTM-Keras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Simple-LSTM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temporal time series of daily hails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17995921.47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4242.16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10723.6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3411191424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Uber-Simple-LSTM-Keras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Simple-LSTM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temporal time series of daily hails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33913501.66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5823.53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10244.9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3719341211"/>
                  </a:ext>
                </a:extLst>
              </a:tr>
              <a:tr h="1927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Taxi-Arima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ARIMA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temporal time series of daily hails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solidFill>
                            <a:srgbClr val="00B0F0"/>
                          </a:solidFill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solidFill>
                            <a:srgbClr val="00B0F0"/>
                          </a:solidFill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To be run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 dirty="0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1734661226"/>
                  </a:ext>
                </a:extLst>
              </a:tr>
              <a:tr h="1927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Uber-Arima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ARIMA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temporal time series of daily hails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solidFill>
                            <a:srgbClr val="00B0F0"/>
                          </a:solidFill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solidFill>
                            <a:srgbClr val="00B0F0"/>
                          </a:solidFill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US" altLang="zh-TW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On hold due to date parsing issues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232383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CRANN-Temporal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Bahdanau Att.Mech Autoencoder (LSTM based)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temporal time series of hourly/daily car traffic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6954.617676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83.3944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2561424032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CRANN-Spatial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CNN+ST-Att.Mech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incidence captured by 30 sensors + Timestamps (A 17000x30 matrix)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58546.69922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 dirty="0">
                          <a:effectLst/>
                        </a:rPr>
                        <a:t>241.964</a:t>
                      </a:r>
                      <a:endParaRPr lang="en-US" altLang="zh-TW" sz="700" b="0" i="0" u="none" strike="noStrike" dirty="0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235881313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CRANN-Dense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Fully Connected Feedforward NN (FCFFNN)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dense 3D+ tensor of the both preceeding modules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Adam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0.01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>
                          <a:effectLst/>
                        </a:rPr>
                        <a:t>67154.61719</a:t>
                      </a:r>
                      <a:endParaRPr lang="en-US" altLang="zh-TW" sz="700" b="0" i="0" u="none" strike="noStrike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800" u="none" strike="noStrike">
                          <a:effectLst/>
                        </a:rPr>
                        <a:t>-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700" u="none" strike="noStrike" dirty="0">
                          <a:effectLst/>
                        </a:rPr>
                        <a:t>259.142</a:t>
                      </a:r>
                      <a:endParaRPr lang="en-US" altLang="zh-TW" sz="700" b="0" i="0" u="none" strike="noStrike" dirty="0">
                        <a:solidFill>
                          <a:srgbClr val="212121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3884401818"/>
                  </a:ext>
                </a:extLst>
              </a:tr>
              <a:tr h="1927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ST-Metanet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00B0F0"/>
                          </a:solidFill>
                          <a:effectLst/>
                        </a:rPr>
                        <a:t>To be run</a:t>
                      </a:r>
                      <a:endParaRPr lang="en-US" sz="800" b="0" i="0" u="none" strike="noStrike">
                        <a:solidFill>
                          <a:srgbClr val="00B0F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On hold due to environmental issues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　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　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97" marR="5997" marT="5997" marB="0" anchor="ctr"/>
                </a:tc>
                <a:extLst>
                  <a:ext uri="{0D108BD9-81ED-4DB2-BD59-A6C34878D82A}">
                    <a16:rowId xmlns:a16="http://schemas.microsoft.com/office/drawing/2014/main" val="1022931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93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ST-</a:t>
            </a:r>
            <a:r>
              <a:rPr lang="en-US" altLang="zh-TW" dirty="0" err="1" smtClean="0">
                <a:solidFill>
                  <a:srgbClr val="FF0000"/>
                </a:solidFill>
              </a:rPr>
              <a:t>Metanet</a:t>
            </a:r>
            <a:r>
              <a:rPr lang="en-US" altLang="zh-TW" dirty="0" smtClean="0">
                <a:solidFill>
                  <a:srgbClr val="FF0000"/>
                </a:solidFill>
              </a:rPr>
              <a:t> model by Pan et al. [7] has a set of stringent environmental and modular requirements</a:t>
            </a:r>
          </a:p>
          <a:p>
            <a:pPr lvl="1"/>
            <a:r>
              <a:rPr lang="en-US" altLang="zh-TW" dirty="0" smtClean="0"/>
              <a:t>Which must be 100% met, otherwise the model will not run.</a:t>
            </a:r>
          </a:p>
          <a:p>
            <a:pPr lvl="2"/>
            <a:r>
              <a:rPr lang="en-US" altLang="zh-TW" dirty="0" err="1" smtClean="0"/>
              <a:t>Mxnet</a:t>
            </a:r>
            <a:r>
              <a:rPr lang="en-US" altLang="zh-TW" dirty="0" smtClean="0"/>
              <a:t> version tried: 1.5.0, 1.5.1, 1.6.0</a:t>
            </a:r>
          </a:p>
          <a:p>
            <a:pPr lvl="2"/>
            <a:r>
              <a:rPr lang="en-US" altLang="zh-TW" dirty="0" err="1" smtClean="0"/>
              <a:t>Pymal</a:t>
            </a:r>
            <a:r>
              <a:rPr lang="en-US" altLang="zh-TW" dirty="0" smtClean="0"/>
              <a:t> has a ‘six’ dependency version conflict with pandas</a:t>
            </a:r>
          </a:p>
          <a:p>
            <a:pPr lvl="1"/>
            <a:r>
              <a:rPr lang="en-US" altLang="zh-TW" dirty="0" smtClean="0"/>
              <a:t>A Cloud VM seems to be the most promising solution</a:t>
            </a:r>
          </a:p>
          <a:p>
            <a:pPr lvl="2"/>
            <a:r>
              <a:rPr lang="en-US" altLang="zh-TW" dirty="0" smtClean="0"/>
              <a:t>Even the environment adjustment for CUDA on </a:t>
            </a:r>
            <a:r>
              <a:rPr lang="en-US" altLang="zh-TW" dirty="0" err="1" smtClean="0"/>
              <a:t>Colab</a:t>
            </a:r>
            <a:r>
              <a:rPr lang="en-US" altLang="zh-TW" dirty="0" smtClean="0"/>
              <a:t> cannot overcome the </a:t>
            </a:r>
            <a:r>
              <a:rPr lang="en-US" altLang="zh-TW" dirty="0" err="1" smtClean="0"/>
              <a:t>Mxnet</a:t>
            </a:r>
            <a:r>
              <a:rPr lang="en-US" altLang="zh-TW" dirty="0" smtClean="0"/>
              <a:t> error</a:t>
            </a:r>
          </a:p>
          <a:p>
            <a:pPr lvl="3"/>
            <a:r>
              <a:rPr lang="en-US" altLang="zh-TW" dirty="0" smtClean="0"/>
              <a:t>CUDA 9.0, MXNET-cu90==1.5.0</a:t>
            </a:r>
          </a:p>
          <a:p>
            <a:pPr lvl="2"/>
            <a:r>
              <a:rPr lang="en-US" altLang="zh-TW" dirty="0" smtClean="0"/>
              <a:t>Next Monday: Run the model with </a:t>
            </a:r>
            <a:r>
              <a:rPr lang="en-US" altLang="zh-TW" dirty="0" err="1" smtClean="0"/>
              <a:t>Mxnet</a:t>
            </a:r>
            <a:r>
              <a:rPr lang="en-US" altLang="zh-TW" dirty="0" smtClean="0"/>
              <a:t>=1.4.0</a:t>
            </a:r>
          </a:p>
          <a:p>
            <a:pPr lvl="3"/>
            <a:r>
              <a:rPr lang="en-US" altLang="zh-TW" dirty="0" smtClean="0"/>
              <a:t>Or we will consider skipping this model, and continue our work on less stringent </a:t>
            </a:r>
            <a:r>
              <a:rPr lang="en-US" altLang="zh-TW" dirty="0" smtClean="0"/>
              <a:t>models</a:t>
            </a:r>
          </a:p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The author did not know how to change date parsing format (ARIMA)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Consider taking screenshot and wait for instructions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TO DO NEXT</a:t>
            </a:r>
          </a:p>
          <a:p>
            <a:pPr lvl="1"/>
            <a:r>
              <a:rPr lang="en-US" altLang="zh-TW" dirty="0" smtClean="0"/>
              <a:t>Run the ST-</a:t>
            </a:r>
            <a:r>
              <a:rPr lang="en-US" altLang="zh-TW" dirty="0" err="1" smtClean="0"/>
              <a:t>Metanet</a:t>
            </a:r>
            <a:r>
              <a:rPr lang="en-US" altLang="zh-TW" dirty="0" smtClean="0"/>
              <a:t> model of Mxnet-cu90 </a:t>
            </a:r>
            <a:r>
              <a:rPr lang="en-US" altLang="zh-TW" dirty="0" smtClean="0"/>
              <a:t>V.1.4.0 (Requires 32+GB RAM &amp; 8G GPU)</a:t>
            </a:r>
            <a:endParaRPr lang="en-US" altLang="zh-TW" dirty="0" smtClean="0"/>
          </a:p>
          <a:p>
            <a:pPr lvl="1"/>
            <a:r>
              <a:rPr lang="en-US" altLang="zh-TW" strike="sngStrike" dirty="0" smtClean="0"/>
              <a:t>Run the </a:t>
            </a:r>
            <a:r>
              <a:rPr lang="en-US" altLang="zh-TW" strike="sngStrike" dirty="0" smtClean="0"/>
              <a:t>ARIMA model for </a:t>
            </a:r>
            <a:r>
              <a:rPr lang="en-US" altLang="zh-TW" strike="sngStrike" dirty="0" err="1" smtClean="0"/>
              <a:t>Taxiuber</a:t>
            </a:r>
            <a:endParaRPr lang="en-US" altLang="zh-TW" strike="sngStrike" dirty="0" smtClean="0"/>
          </a:p>
          <a:p>
            <a:pPr lvl="1"/>
            <a:r>
              <a:rPr lang="en-US" altLang="zh-TW" dirty="0" smtClean="0"/>
              <a:t>Choose &amp; implement a suitable model for </a:t>
            </a:r>
            <a:r>
              <a:rPr lang="en-US" altLang="zh-TW" dirty="0" err="1" smtClean="0"/>
              <a:t>Taxiuber</a:t>
            </a:r>
            <a:r>
              <a:rPr lang="en-US" altLang="zh-TW" dirty="0" smtClean="0"/>
              <a:t> spatial module (Likely a CNN based arch.)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37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19D2CCB-1581-4A6F-9267-F43C3566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9F42C12-35E1-4D0E-9443-7680604D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Project Phases: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2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August/September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0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Run Models &amp; Environmental Solutions</a:t>
            </a:r>
            <a:endParaRPr lang="en-US" sz="1000" dirty="0" smtClean="0">
              <a:solidFill>
                <a:srgbClr val="FF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October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Further model runs, statistical collection &amp; analysis of model performance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November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Result &amp; Analysis + Writing a paper.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December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Finish the paper.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January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Defence</a:t>
            </a: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oral exam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4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F6D4D8-170B-4D0C-AF38-4C179F67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335671B-0FF2-47F0-9C57-4F02C5B5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Li, Y., Yu, R.,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Shahabi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C., &amp; Liu, Y. (2017). Diffusion convolutional recurrent neural network: Data-driven traffic forecasting.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preprint arXiv:1707.01926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[2] Yu, B., Yin, H., &amp; Zhu, Z. (2017).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Spatio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-temporal graph convolutional networks: A deep learning framework for traffic forecasting.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preprint arXiv:1709.04875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[3] Correa, D.,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Xie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K., &amp;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Ozbay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K. (2017). Exploring the taxi and Uber demand in New York City: An empirical analysis and spatial modeling. In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96th Annual Meeting of the Transportation Research Board, Washington, DC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[4] Amato, F.,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Guignard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F., Robert, S., &amp;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Kanevski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M. (2020). A novel framework for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spatio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‑temporal prediction of environmental data using deep learning. Scientific Reports, 2020(10), 22243.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doi:</a:t>
            </a:r>
            <a:r>
              <a:rPr lang="en-US" sz="1800" u="sng" spc="25" dirty="0" err="1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https</a:t>
            </a:r>
            <a:r>
              <a:rPr lang="en-US" sz="1800" u="sng" spc="25" dirty="0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://doi.org/10.1038/s41598-020-79148-7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[5] Tang, Q., Yang, M., &amp; Yang, Y. (2019). ST-LSTM: A Deep Learning Approach Combined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Spatio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-Temporal Features for Short-Term Forecast in Rail Transit. Journal of Advanced Transportation, 2019, Article ID 8392592.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doi:</a:t>
            </a:r>
            <a:r>
              <a:rPr lang="en-US" sz="1800" u="sng" spc="25" dirty="0" err="1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3"/>
              </a:rPr>
              <a:t>https</a:t>
            </a:r>
            <a:r>
              <a:rPr lang="en-US" sz="1800" u="sng" spc="25" dirty="0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3"/>
              </a:rPr>
              <a:t>://doi.org/10.1155/2019/8392592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[6] Lu, H., Huang, D., Song, Y., Jiang, D., Zhou, T., &amp; Qin, J. (2020). ST-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TrafficNet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 A Spatial-Temporal Deep Learning Network for Traffic Forecasting. Electronics, 2020(9), 1474</a:t>
            </a:r>
            <a:r>
              <a:rPr lang="en-US" sz="1800" spc="25" dirty="0" smtClean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</a:pPr>
            <a:endParaRPr lang="en-US" sz="1800" spc="25" dirty="0" smtClean="0">
              <a:solidFill>
                <a:srgbClr val="333333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pc="25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[7] </a:t>
            </a:r>
            <a:r>
              <a:rPr lang="en-US" altLang="zh-TW" dirty="0"/>
              <a:t>Pan, Z., Liang, Y., Wang, W., Yu, Y., Zheng, Y., &amp; Zhang, J. (2019, July 25). Urban Traffic Prediction from </a:t>
            </a:r>
            <a:r>
              <a:rPr lang="en-US" altLang="zh-TW" dirty="0" err="1"/>
              <a:t>Spatio</a:t>
            </a:r>
            <a:r>
              <a:rPr lang="en-US" altLang="zh-TW" dirty="0"/>
              <a:t>-Temporal Data Using Deep Meta Learning. Proceedings of the 25th ACM SIGKDD International Conference on Knowledge Discovery &amp; Data Mining. KDD ’19: The 25th ACM SIGKDD Conference on Knowledge Discovery and Data Mining. https://doi.org/10.1145/3292500.3330884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 smtClean="0"/>
              <a:t>[8] </a:t>
            </a:r>
            <a:r>
              <a:rPr lang="en-US" altLang="zh-TW" dirty="0"/>
              <a:t>de Medrano, R., &amp; </a:t>
            </a:r>
            <a:r>
              <a:rPr lang="en-US" altLang="zh-TW" dirty="0" err="1"/>
              <a:t>Aznarte</a:t>
            </a:r>
            <a:r>
              <a:rPr lang="en-US" altLang="zh-TW" dirty="0"/>
              <a:t>, J. L. (2020). A </a:t>
            </a:r>
            <a:r>
              <a:rPr lang="en-US" altLang="zh-TW" dirty="0" err="1"/>
              <a:t>spatio</a:t>
            </a:r>
            <a:r>
              <a:rPr lang="en-US" altLang="zh-TW" dirty="0"/>
              <a:t>-temporal attention-based spot-forecasting framework for urban traffic prediction. </a:t>
            </a:r>
            <a:r>
              <a:rPr lang="en-US" altLang="zh-TW" i="1" dirty="0"/>
              <a:t>Applied Soft Computing</a:t>
            </a:r>
            <a:r>
              <a:rPr lang="en-US" altLang="zh-TW" dirty="0"/>
              <a:t>, </a:t>
            </a:r>
            <a:r>
              <a:rPr lang="en-US" altLang="zh-TW" i="1" dirty="0"/>
              <a:t>96</a:t>
            </a:r>
            <a:r>
              <a:rPr lang="en-US" altLang="zh-TW" dirty="0"/>
              <a:t>, 106615.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2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7EF77BA-3BCC-4D43-9F87-642FB3A6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05DD0AC-21C8-4DDE-91F1-3E2D0B8A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Spatiotemporal data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 dataset collected in the space domain (a.k.a. a map over a location),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and the time domain (a.k.a. the time series). 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Is a form of big data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Why we need to process ST-data?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Intelligent transport system (ITS)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automatic guidance, self-driving cars, traffic prediction, etc.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Weather forecast also need this form of data in the term of cloud/smog density</a:t>
            </a:r>
          </a:p>
          <a:p>
            <a:pPr lvl="2"/>
            <a:r>
              <a:rPr lang="en-US" dirty="0"/>
              <a:t>From overhead images</a:t>
            </a:r>
          </a:p>
          <a:p>
            <a:r>
              <a:rPr lang="en-US" dirty="0"/>
              <a:t>Problem: To manually collect, process, and forecast the ST data is a </a:t>
            </a:r>
            <a:r>
              <a:rPr lang="en-US" dirty="0" err="1"/>
              <a:t>labourious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Machine learning algorithms will do the job (i.e. SVM)</a:t>
            </a:r>
          </a:p>
          <a:p>
            <a:pPr lvl="2"/>
            <a:r>
              <a:rPr lang="en-US" dirty="0"/>
              <a:t>But ML architectures are not designed to extract feature representations autonomously</a:t>
            </a:r>
          </a:p>
          <a:p>
            <a:pPr lvl="2"/>
            <a:r>
              <a:rPr lang="en-US" dirty="0"/>
              <a:t>Deep learning algorithms are needed</a:t>
            </a:r>
          </a:p>
        </p:txBody>
      </p:sp>
    </p:spTree>
    <p:extLst>
      <p:ext uri="{BB962C8B-B14F-4D97-AF65-F5344CB8AC3E}">
        <p14:creationId xmlns:p14="http://schemas.microsoft.com/office/powerpoint/2010/main" val="291315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412DBF-91FF-42A5-B472-2C44886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ST-Data Mining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9BE4504-B064-4D7A-B5CD-41486E93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capable of feature auto-extraction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CNN in space domain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RNN in time domain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CNN captures space features (i.e. heatmap, graph data (GCN), &amp; data coordinates)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But not the time series (i.e. changes)</a:t>
            </a:r>
          </a:p>
          <a:p>
            <a:r>
              <a:rPr lang="en-US" dirty="0"/>
              <a:t>RNN-LSTM captures time features</a:t>
            </a:r>
          </a:p>
          <a:p>
            <a:pPr lvl="1"/>
            <a:r>
              <a:rPr lang="en-US" dirty="0"/>
              <a:t>But RNN has a problem of vanishing/exploding gradient</a:t>
            </a:r>
          </a:p>
          <a:p>
            <a:pPr lvl="1"/>
            <a:r>
              <a:rPr lang="en-US" dirty="0"/>
              <a:t>LSTM is preferred in later works</a:t>
            </a:r>
          </a:p>
        </p:txBody>
      </p:sp>
    </p:spTree>
    <p:extLst>
      <p:ext uri="{BB962C8B-B14F-4D97-AF65-F5344CB8AC3E}">
        <p14:creationId xmlns:p14="http://schemas.microsoft.com/office/powerpoint/2010/main" val="12636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B7414B-09FD-47C2-8519-A08D4308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038AFF7-5CCC-4C2E-B45D-97E7E7A35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According to Li et al, 2018. [1], spatiotemporal forecasting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is a crucial task for a learning system that operates in a dynamic environment.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Useful in ITS &amp; Smart cities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Diffusion Convolutional Recurrent Neural Network (DCRNN) model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Forecast the road traffic within a specific space and timeframe (The dataset was METR-LA, 2014). Diffusion convolution extracts the traffic features, and the RNN processes the traffic volumes in sequence.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Yu et al, 2018. [2] proposed a Spatiotemporal Graph Convolutional Networks (STGCN)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to tackle the time series prediction problem in traffic domain.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They formulated the problem on graphs and build the model with complete convolutional structures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enabling much faster training speed with fewer parameters.</a:t>
            </a:r>
            <a:endParaRPr lang="en-US" dirty="0"/>
          </a:p>
        </p:txBody>
      </p:sp>
      <p:pic>
        <p:nvPicPr>
          <p:cNvPr id="16" name="ตัวแทนเนื้อหา 12">
            <a:extLst>
              <a:ext uri="{FF2B5EF4-FFF2-40B4-BE49-F238E27FC236}">
                <a16:creationId xmlns:a16="http://schemas.microsoft.com/office/drawing/2014/main" id="{DFCD373F-56B8-4D8E-9CA6-5BB2C061A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059" t="12669" r="48086" b="10014"/>
          <a:stretch/>
        </p:blipFill>
        <p:spPr>
          <a:xfrm>
            <a:off x="5269504" y="2160588"/>
            <a:ext cx="3824692" cy="3881437"/>
          </a:xfrm>
        </p:spPr>
      </p:pic>
    </p:spTree>
    <p:extLst>
      <p:ext uri="{BB962C8B-B14F-4D97-AF65-F5344CB8AC3E}">
        <p14:creationId xmlns:p14="http://schemas.microsoft.com/office/powerpoint/2010/main" val="425895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3F6B5B-D1C8-4127-BD68-555B414F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17412BC-14A0-456E-98AB-73A0C84FB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83" y="2160589"/>
            <a:ext cx="4184035" cy="38807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Correa et al, 2017 [3] performed a spatiotemporal data mining of Taxi vs Uber ridership in NYC, 2014+15.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According to the heatmap inside the paper, the ridership for both taxi systems depended on several factors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such as personal income, education, jobs, car ownership etc.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With 3 spatial models for ridership prediction – linear, spatial error and spatial lag models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last one outperformed not only the first 2 algorithms, but also yielded a considerable accuracy and performance.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r>
              <a:rPr lang="en-US" dirty="0"/>
              <a:t>In the experiment, the presenter himself designed a Keras LSTM model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6C020FAE-AFBC-45A4-A664-688745BBBD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pic>
        <p:nvPicPr>
          <p:cNvPr id="6" name="ตัวแทนเนื้อหา 5" descr="รูปภาพประกอบด้วย ข้อความ, ภาพหน้าจอ, จอภาพ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2FF2C2D-BCBC-47B6-8A6F-B60496F7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" t="17535" r="8441" b="4933"/>
          <a:stretch/>
        </p:blipFill>
        <p:spPr>
          <a:xfrm>
            <a:off x="4708230" y="0"/>
            <a:ext cx="4602559" cy="2296001"/>
          </a:xfrm>
          <a:prstGeom prst="rect">
            <a:avLst/>
          </a:prstGeom>
        </p:spPr>
      </p:pic>
      <p:pic>
        <p:nvPicPr>
          <p:cNvPr id="7" name="ตัวแทนเนื้อหา 5">
            <a:extLst>
              <a:ext uri="{FF2B5EF4-FFF2-40B4-BE49-F238E27FC236}">
                <a16:creationId xmlns:a16="http://schemas.microsoft.com/office/drawing/2014/main" id="{AD2E892F-396C-47CB-9C02-42DB8A561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2" t="15402" r="16871" b="7778"/>
          <a:stretch/>
        </p:blipFill>
        <p:spPr>
          <a:xfrm>
            <a:off x="4358936" y="2296001"/>
            <a:ext cx="4347031" cy="2853983"/>
          </a:xfrm>
          <a:prstGeom prst="rect">
            <a:avLst/>
          </a:prstGeom>
        </p:spPr>
      </p:pic>
      <p:pic>
        <p:nvPicPr>
          <p:cNvPr id="9" name="ตัวแทนเนื้อหา 9">
            <a:extLst>
              <a:ext uri="{FF2B5EF4-FFF2-40B4-BE49-F238E27FC236}">
                <a16:creationId xmlns:a16="http://schemas.microsoft.com/office/drawing/2014/main" id="{E7D9D3CC-97FA-4B60-A6CC-81056364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2" t="13268" r="33667" b="7423"/>
          <a:stretch/>
        </p:blipFill>
        <p:spPr>
          <a:xfrm>
            <a:off x="8705967" y="2228295"/>
            <a:ext cx="3486033" cy="46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6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6FEBB7-C1B8-46FE-A443-4A6B0FF9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5499AE2-A583-4B82-8E64-36C9FF968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Amato et al. [4] designed a deep learning-based architecture called “Empirical Orthogonal Functions principal component analysis” EOF-PCA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 which the EOF framework decomposes the spatiotemporal input data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Then, the input layer spatial covariates are processed by a “Fully Connected Neural Network” (FCNN)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to obtain predictive coefficient to be recomposed altogether with the decomposed data stream, obtaining a spatiotemporal signal reconstruction.</a:t>
            </a:r>
            <a:endParaRPr lang="en-US" dirty="0"/>
          </a:p>
        </p:txBody>
      </p:sp>
      <p:pic>
        <p:nvPicPr>
          <p:cNvPr id="5" name="ตัวแทนเนื้อหา 5">
            <a:extLst>
              <a:ext uri="{FF2B5EF4-FFF2-40B4-BE49-F238E27FC236}">
                <a16:creationId xmlns:a16="http://schemas.microsoft.com/office/drawing/2014/main" id="{5027FF6F-ADE3-4F8A-9797-DF7385B92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7729" t="14933" r="12233" b="4356"/>
          <a:stretch/>
        </p:blipFill>
        <p:spPr>
          <a:xfrm>
            <a:off x="5089525" y="670565"/>
            <a:ext cx="7102475" cy="5370796"/>
          </a:xfrm>
        </p:spPr>
      </p:pic>
    </p:spTree>
    <p:extLst>
      <p:ext uri="{BB962C8B-B14F-4D97-AF65-F5344CB8AC3E}">
        <p14:creationId xmlns:p14="http://schemas.microsoft.com/office/powerpoint/2010/main" val="244473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B86E92-DAB0-44A9-B945-910069A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A7E9AA5-FA68-4DBE-8E83-0D1466A457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Tang et al. [5] designed an LSTM based framework to learn and forecast the rail traffic.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Accurate forecast can forewarn travel outburst, helping the passengers with their travel plans.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Even though the LSTM is notably effective in temporal data,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it cannot correlate the time domain with the space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That is why we propose ST-LSTM.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Compared with other conventional models, ST-LSTM network can achieve a better performance in experiments.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23DB045-32AD-4C4D-8EB1-4840BE59A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998" t="14555" r="8415" b="5111"/>
          <a:stretch/>
        </p:blipFill>
        <p:spPr>
          <a:xfrm>
            <a:off x="5398380" y="3733654"/>
            <a:ext cx="5797550" cy="3134207"/>
          </a:xfrm>
        </p:spPr>
      </p:pic>
      <p:pic>
        <p:nvPicPr>
          <p:cNvPr id="8" name="ตัวแทนเนื้อหา 4">
            <a:extLst>
              <a:ext uri="{FF2B5EF4-FFF2-40B4-BE49-F238E27FC236}">
                <a16:creationId xmlns:a16="http://schemas.microsoft.com/office/drawing/2014/main" id="{526F674E-97AA-493A-91B2-58A7300B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9" t="14542" r="14547" b="5095"/>
          <a:stretch/>
        </p:blipFill>
        <p:spPr>
          <a:xfrm>
            <a:off x="4780670" y="-9976"/>
            <a:ext cx="6415260" cy="37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E83485B-874F-4595-A44B-EBF29513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B9A784E-C9B6-4B6B-A9AB-9A6C61423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Lu et al. [6], designed a spatial-temporal deep learning network, termed ST-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,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for traffic flow forecasting, whose architecture works as follows.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1. The Spatial Aware Multi-Diffusion Convolution Bloc (ADC-Block – who introduces Graph Attention Mechanism (GAM) into the MDC) uncovers unseen spatial dependencies from traffic graph signals automatically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2. From the data stream, the multi-diffusion convolution (MDC) block harvests ST-features of the spatial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3. The ST-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, an LSTM based framework, harvests the features of the temporal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4. The output from both ANN are summed up to achieve convolutional results.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And 5. The ST-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is evaluated on two benchmark datasets and compare it with various baseline methods for traffic forecasting.</a:t>
            </a:r>
            <a:endParaRPr lang="en-US" dirty="0"/>
          </a:p>
        </p:txBody>
      </p:sp>
      <p:pic>
        <p:nvPicPr>
          <p:cNvPr id="17" name="ตัวแทนเนื้อหา 16">
            <a:extLst>
              <a:ext uri="{FF2B5EF4-FFF2-40B4-BE49-F238E27FC236}">
                <a16:creationId xmlns:a16="http://schemas.microsoft.com/office/drawing/2014/main" id="{70C79164-4D3F-4E03-8BDE-536F2B3516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728" t="14178" r="21568" b="5866"/>
          <a:stretch/>
        </p:blipFill>
        <p:spPr>
          <a:xfrm>
            <a:off x="4861369" y="2297837"/>
            <a:ext cx="5809590" cy="4528063"/>
          </a:xfrm>
        </p:spPr>
      </p:pic>
      <p:pic>
        <p:nvPicPr>
          <p:cNvPr id="12" name="ตัวแทนเนื้อหา 5">
            <a:extLst>
              <a:ext uri="{FF2B5EF4-FFF2-40B4-BE49-F238E27FC236}">
                <a16:creationId xmlns:a16="http://schemas.microsoft.com/office/drawing/2014/main" id="{9D341583-F1A8-43CB-8A92-4B2613CFB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6" t="13424" r="33660" b="61521"/>
          <a:stretch/>
        </p:blipFill>
        <p:spPr>
          <a:xfrm>
            <a:off x="0" y="58515"/>
            <a:ext cx="4975668" cy="2065892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1EF9606A-3196-4D91-B4A3-A3ADA316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38058" r="17209" b="5354"/>
          <a:stretch/>
        </p:blipFill>
        <p:spPr>
          <a:xfrm>
            <a:off x="4975668" y="-78734"/>
            <a:ext cx="4914867" cy="2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6200" y="2160588"/>
            <a:ext cx="4785169" cy="462121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Pan et al. [7] designed a deep learning framework for traffic flow prediction called “ST-</a:t>
            </a:r>
            <a:r>
              <a:rPr lang="en-US" altLang="zh-TW" dirty="0" err="1" smtClean="0"/>
              <a:t>Metanet</a:t>
            </a:r>
            <a:r>
              <a:rPr lang="en-US" altLang="zh-TW" dirty="0" smtClean="0"/>
              <a:t>”</a:t>
            </a:r>
          </a:p>
          <a:p>
            <a:pPr lvl="1"/>
            <a:r>
              <a:rPr lang="en-US" altLang="zh-TW" dirty="0" smtClean="0"/>
              <a:t>challenges: ST-correl. Of urban traffic. 2. diversity of such corr.</a:t>
            </a:r>
          </a:p>
          <a:p>
            <a:pPr lvl="1"/>
            <a:r>
              <a:rPr lang="en-US" altLang="zh-TW" dirty="0" smtClean="0"/>
              <a:t>Model features &amp; abilities:</a:t>
            </a:r>
          </a:p>
          <a:p>
            <a:pPr lvl="2"/>
            <a:r>
              <a:rPr lang="en-US" altLang="zh-TW" dirty="0" smtClean="0"/>
              <a:t>Predict the traffic of all locations at once.</a:t>
            </a:r>
          </a:p>
          <a:p>
            <a:pPr lvl="2"/>
            <a:r>
              <a:rPr lang="en-US" altLang="zh-TW" dirty="0" smtClean="0"/>
              <a:t>Seq2seq architecture</a:t>
            </a:r>
          </a:p>
          <a:p>
            <a:pPr lvl="3"/>
            <a:r>
              <a:rPr lang="en-US" altLang="zh-TW" dirty="0" smtClean="0"/>
              <a:t>Encoder = learns historical data</a:t>
            </a:r>
          </a:p>
          <a:p>
            <a:pPr lvl="4"/>
            <a:r>
              <a:rPr lang="en-US" altLang="zh-TW" dirty="0" smtClean="0"/>
              <a:t>RNN learns the urban traffic history</a:t>
            </a:r>
          </a:p>
          <a:p>
            <a:pPr lvl="4"/>
            <a:r>
              <a:rPr lang="en-US" altLang="zh-TW" dirty="0" smtClean="0"/>
              <a:t>Meta-</a:t>
            </a:r>
            <a:r>
              <a:rPr lang="en-US" altLang="zh-TW" dirty="0" err="1" smtClean="0"/>
              <a:t>GATn</a:t>
            </a:r>
            <a:endParaRPr lang="en-US" altLang="zh-TW" dirty="0"/>
          </a:p>
          <a:p>
            <a:pPr marL="2286000" lvl="5" indent="0">
              <a:buNone/>
            </a:pPr>
            <a:r>
              <a:rPr lang="en-US" altLang="zh-TW" dirty="0" smtClean="0"/>
              <a:t>Meta-learner = FCN</a:t>
            </a:r>
          </a:p>
          <a:p>
            <a:pPr marL="2286000" lvl="5" indent="0">
              <a:buNone/>
            </a:pPr>
            <a:r>
              <a:rPr lang="en-US" altLang="zh-TW" dirty="0" smtClean="0"/>
              <a:t>Captures div. spatial corr.</a:t>
            </a:r>
          </a:p>
          <a:p>
            <a:pPr lvl="4"/>
            <a:r>
              <a:rPr lang="en-US" altLang="zh-TW" dirty="0" smtClean="0"/>
              <a:t>Meta –RNN</a:t>
            </a:r>
          </a:p>
          <a:p>
            <a:pPr lvl="5"/>
            <a:r>
              <a:rPr lang="en-US" altLang="zh-TW" dirty="0" smtClean="0"/>
              <a:t>Considers div. temp. corr.</a:t>
            </a:r>
          </a:p>
          <a:p>
            <a:pPr lvl="3"/>
            <a:r>
              <a:rPr lang="en-US" altLang="zh-TW" dirty="0" smtClean="0"/>
              <a:t>Decoder = predicts the traffic step by step</a:t>
            </a:r>
          </a:p>
          <a:p>
            <a:pPr lvl="4"/>
            <a:r>
              <a:rPr lang="en-US" altLang="zh-TW" dirty="0" smtClean="0"/>
              <a:t>Same structure as the encoder</a:t>
            </a:r>
          </a:p>
          <a:p>
            <a:pPr lvl="2"/>
            <a:endParaRPr lang="en-US" altLang="zh-TW" dirty="0" smtClean="0"/>
          </a:p>
          <a:p>
            <a:pPr lvl="3"/>
            <a:endParaRPr lang="zh-TW" altLang="en-US" dirty="0"/>
          </a:p>
        </p:txBody>
      </p:sp>
      <p:pic>
        <p:nvPicPr>
          <p:cNvPr id="8" name="內容版面配置區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74002" cy="2050699"/>
          </a:xfrm>
          <a:prstGeom prst="rect">
            <a:avLst/>
          </a:prstGeom>
        </p:spPr>
      </p:pic>
      <p:pic>
        <p:nvPicPr>
          <p:cNvPr id="11" name="內容版面配置區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7512" t="17350" r="8346" b="4654"/>
          <a:stretch/>
        </p:blipFill>
        <p:spPr>
          <a:xfrm>
            <a:off x="4752975" y="2028717"/>
            <a:ext cx="2818629" cy="482928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23725" t="40353" r="11270" b="6506"/>
          <a:stretch/>
        </p:blipFill>
        <p:spPr>
          <a:xfrm>
            <a:off x="9286874" y="0"/>
            <a:ext cx="2905126" cy="17811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30035" t="15018" r="7686" b="7067"/>
          <a:stretch/>
        </p:blipFill>
        <p:spPr>
          <a:xfrm>
            <a:off x="7571605" y="2522693"/>
            <a:ext cx="4620396" cy="4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7746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400</TotalTime>
  <Words>1376</Words>
  <Application>Microsoft Office PowerPoint</Application>
  <PresentationFormat>寬螢幕</PresentationFormat>
  <Paragraphs>236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7" baseType="lpstr">
      <vt:lpstr>微軟正黑體</vt:lpstr>
      <vt:lpstr>新細明體</vt:lpstr>
      <vt:lpstr>Arial</vt:lpstr>
      <vt:lpstr>Calibri</vt:lpstr>
      <vt:lpstr>Cordia New</vt:lpstr>
      <vt:lpstr>Courier New</vt:lpstr>
      <vt:lpstr>IrisUPC</vt:lpstr>
      <vt:lpstr>Segoe UI</vt:lpstr>
      <vt:lpstr>Times New Roman</vt:lpstr>
      <vt:lpstr>Trebuchet MS</vt:lpstr>
      <vt:lpstr>Wingdings 3</vt:lpstr>
      <vt:lpstr>เหลี่ยมเพชร</vt:lpstr>
      <vt:lpstr>Recent Advances in Deep Learning in GIS – Spatiotemporal data mining and forecasting</vt:lpstr>
      <vt:lpstr>Introduction</vt:lpstr>
      <vt:lpstr>Deep learning in ST-Data Mining</vt:lpstr>
      <vt:lpstr>Literature Reviews</vt:lpstr>
      <vt:lpstr>Literature Reviews</vt:lpstr>
      <vt:lpstr>Literature Reviews</vt:lpstr>
      <vt:lpstr>Literature Reviews</vt:lpstr>
      <vt:lpstr>Literature Reviews</vt:lpstr>
      <vt:lpstr>PowerPoint 簡報</vt:lpstr>
      <vt:lpstr>PowerPoint 簡報</vt:lpstr>
      <vt:lpstr>Methodology</vt:lpstr>
      <vt:lpstr>Experiment results</vt:lpstr>
      <vt:lpstr>Issues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in Applications of Deep Learning in GIS – Spatiotemporal data mining and forecasting</dc:title>
  <dc:creator>ศุภสิน วุฒิกุลภักดี</dc:creator>
  <cp:lastModifiedBy>Windows 使用者</cp:lastModifiedBy>
  <cp:revision>82</cp:revision>
  <dcterms:created xsi:type="dcterms:W3CDTF">2021-06-03T04:08:55Z</dcterms:created>
  <dcterms:modified xsi:type="dcterms:W3CDTF">2021-08-19T09:20:38Z</dcterms:modified>
</cp:coreProperties>
</file>